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3" d="100"/>
          <a:sy n="33" d="100"/>
        </p:scale>
        <p:origin x="32" y="4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4a4a1944da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4a4a1944d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4a4a1944d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4a4a1944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4a4a1944d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4a4a1944d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a4a1944da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a4a1944d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4a4a1944da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4a4a1944da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4a4a1944da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4a4a1944da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a4c9c0ff6_0_2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a4c9c0ff6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4a4c9c0ff6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4a4c9c0ff6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4a4a1944d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4a4a1944d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hyperlink" Target="https://pixabay.com/fr/texture-brown-grunge-fond-textur%C3%A9-1033752/" TargetMode="External"/><Relationship Id="rId5" Type="http://schemas.microsoft.com/office/2007/relationships/hdphoto" Target="../media/hdphoto1.wdp"/><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mt="37000"/>
          </a:blip>
          <a:srcRect t="7820" b="7812"/>
          <a:stretch/>
        </p:blipFill>
        <p:spPr>
          <a:xfrm>
            <a:off x="0" y="0"/>
            <a:ext cx="9144000" cy="5143503"/>
          </a:xfrm>
          <a:prstGeom prst="rect">
            <a:avLst/>
          </a:prstGeom>
          <a:noFill/>
          <a:ln w="9525" cap="flat" cmpd="sng">
            <a:solidFill>
              <a:schemeClr val="dk2"/>
            </a:solidFill>
            <a:prstDash val="solid"/>
            <a:round/>
            <a:headEnd type="none" w="sm" len="sm"/>
            <a:tailEnd type="none" w="sm" len="sm"/>
          </a:ln>
        </p:spPr>
      </p:pic>
      <p:sp>
        <p:nvSpPr>
          <p:cNvPr id="55" name="Google Shape;55;p13"/>
          <p:cNvSpPr txBox="1">
            <a:spLocks noGrp="1"/>
          </p:cNvSpPr>
          <p:nvPr>
            <p:ph type="ctrTitle"/>
          </p:nvPr>
        </p:nvSpPr>
        <p:spPr>
          <a:xfrm>
            <a:off x="311708" y="133632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500"/>
              <a:t>SISTEMA AUXILIAR PARA LA REVISIÓN DE PROGRAMAS DE ESTUDIO</a:t>
            </a:r>
            <a:endParaRPr sz="4500"/>
          </a:p>
        </p:txBody>
      </p:sp>
      <p:sp>
        <p:nvSpPr>
          <p:cNvPr id="56" name="Google Shape;56;p13"/>
          <p:cNvSpPr txBox="1">
            <a:spLocks noGrp="1"/>
          </p:cNvSpPr>
          <p:nvPr>
            <p:ph type="subTitle" idx="1"/>
          </p:nvPr>
        </p:nvSpPr>
        <p:spPr>
          <a:xfrm>
            <a:off x="241250" y="366540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Ingeniería de software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p22"/>
          <p:cNvPicPr preferRelativeResize="0"/>
          <p:nvPr/>
        </p:nvPicPr>
        <p:blipFill rotWithShape="1">
          <a:blip r:embed="rId3">
            <a:alphaModFix amt="41000"/>
          </a:blip>
          <a:srcRect t="7813" b="7813"/>
          <a:stretch/>
        </p:blipFill>
        <p:spPr>
          <a:xfrm>
            <a:off x="0" y="0"/>
            <a:ext cx="9143999" cy="5143498"/>
          </a:xfrm>
          <a:prstGeom prst="rect">
            <a:avLst/>
          </a:prstGeom>
          <a:noFill/>
          <a:ln w="9525" cap="flat" cmpd="sng">
            <a:solidFill>
              <a:schemeClr val="dk2"/>
            </a:solidFill>
            <a:prstDash val="solid"/>
            <a:round/>
            <a:headEnd type="none" w="sm" len="sm"/>
            <a:tailEnd type="none" w="sm" len="sm"/>
          </a:ln>
        </p:spPr>
      </p:pic>
      <p:sp>
        <p:nvSpPr>
          <p:cNvPr id="119" name="Google Shape;119;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Pruebas</a:t>
            </a:r>
            <a:endParaRPr/>
          </a:p>
        </p:txBody>
      </p:sp>
      <p:pic>
        <p:nvPicPr>
          <p:cNvPr id="120" name="Google Shape;120;p22"/>
          <p:cNvPicPr preferRelativeResize="0"/>
          <p:nvPr/>
        </p:nvPicPr>
        <p:blipFill>
          <a:blip r:embed="rId4">
            <a:alphaModFix/>
          </a:blip>
          <a:stretch>
            <a:fillRect/>
          </a:stretch>
        </p:blipFill>
        <p:spPr>
          <a:xfrm>
            <a:off x="4014163" y="3237650"/>
            <a:ext cx="1115675" cy="1115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Índice</a:t>
            </a:r>
            <a:endParaRPr/>
          </a:p>
        </p:txBody>
      </p:sp>
      <p:sp>
        <p:nvSpPr>
          <p:cNvPr id="62" name="Google Shape;62;p14"/>
          <p:cNvSpPr txBox="1">
            <a:spLocks noGrp="1"/>
          </p:cNvSpPr>
          <p:nvPr>
            <p:ph type="body" idx="1"/>
          </p:nvPr>
        </p:nvSpPr>
        <p:spPr>
          <a:xfrm>
            <a:off x="3477750" y="1532625"/>
            <a:ext cx="2188500" cy="1836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Problemática </a:t>
            </a:r>
            <a:endParaRPr/>
          </a:p>
          <a:p>
            <a:pPr marL="457200" lvl="0" indent="-342900" algn="l" rtl="0">
              <a:spcBef>
                <a:spcPts val="0"/>
              </a:spcBef>
              <a:spcAft>
                <a:spcPts val="0"/>
              </a:spcAft>
              <a:buSzPts val="1800"/>
              <a:buChar char="●"/>
            </a:pPr>
            <a:r>
              <a:rPr lang="en"/>
              <a:t>Proceso</a:t>
            </a:r>
            <a:endParaRPr/>
          </a:p>
          <a:p>
            <a:pPr marL="457200" lvl="0" indent="-342900" algn="l" rtl="0">
              <a:spcBef>
                <a:spcPts val="0"/>
              </a:spcBef>
              <a:spcAft>
                <a:spcPts val="0"/>
              </a:spcAft>
              <a:buSzPts val="1800"/>
              <a:buChar char="●"/>
            </a:pPr>
            <a:r>
              <a:rPr lang="en"/>
              <a:t>Solución</a:t>
            </a:r>
            <a:endParaRPr/>
          </a:p>
          <a:p>
            <a:pPr marL="457200" lvl="0" indent="-342900" algn="l" rtl="0">
              <a:spcBef>
                <a:spcPts val="0"/>
              </a:spcBef>
              <a:spcAft>
                <a:spcPts val="0"/>
              </a:spcAft>
              <a:buSzPts val="1800"/>
              <a:buChar char="●"/>
            </a:pPr>
            <a:r>
              <a:rPr lang="en"/>
              <a:t>Objetivos</a:t>
            </a:r>
            <a:endParaRPr/>
          </a:p>
          <a:p>
            <a:pPr marL="457200" lvl="0" indent="-342900" algn="l" rtl="0">
              <a:spcBef>
                <a:spcPts val="0"/>
              </a:spcBef>
              <a:spcAft>
                <a:spcPts val="0"/>
              </a:spcAft>
              <a:buSzPts val="1800"/>
              <a:buChar char="●"/>
            </a:pPr>
            <a:r>
              <a:rPr lang="en"/>
              <a:t>Pruebas</a:t>
            </a:r>
            <a:endParaRPr/>
          </a:p>
          <a:p>
            <a:pPr marL="0" lvl="0" indent="0" algn="l" rtl="0">
              <a:spcBef>
                <a:spcPts val="1600"/>
              </a:spcBef>
              <a:spcAft>
                <a:spcPts val="1600"/>
              </a:spcAft>
              <a:buNone/>
            </a:pPr>
            <a:endParaRPr/>
          </a:p>
        </p:txBody>
      </p:sp>
      <p:pic>
        <p:nvPicPr>
          <p:cNvPr id="63" name="Google Shape;63;p14"/>
          <p:cNvPicPr preferRelativeResize="0"/>
          <p:nvPr/>
        </p:nvPicPr>
        <p:blipFill>
          <a:blip r:embed="rId3">
            <a:alphaModFix/>
          </a:blip>
          <a:stretch>
            <a:fillRect/>
          </a:stretch>
        </p:blipFill>
        <p:spPr>
          <a:xfrm>
            <a:off x="7996013" y="368588"/>
            <a:ext cx="725575" cy="725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Probemática</a:t>
            </a:r>
            <a:endParaRPr/>
          </a:p>
        </p:txBody>
      </p:sp>
      <p:sp>
        <p:nvSpPr>
          <p:cNvPr id="69" name="Google Shape;69;p15"/>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Char char="●"/>
            </a:pPr>
            <a:r>
              <a:rPr lang="en" dirty="0"/>
              <a:t>Tiempo desperdiciado en la revisión de detalles innecesarios o información repetida.</a:t>
            </a:r>
            <a:endParaRPr dirty="0"/>
          </a:p>
          <a:p>
            <a:pPr marL="457200" lvl="0" indent="-342900" algn="l" rtl="0">
              <a:spcBef>
                <a:spcPts val="0"/>
              </a:spcBef>
              <a:spcAft>
                <a:spcPts val="0"/>
              </a:spcAft>
              <a:buSzPts val="1800"/>
              <a:buChar char="●"/>
            </a:pPr>
            <a:r>
              <a:rPr lang="en" dirty="0"/>
              <a:t>Estructura incorrect</a:t>
            </a:r>
            <a:r>
              <a:rPr lang="en-GB" dirty="0"/>
              <a:t>a</a:t>
            </a:r>
            <a:r>
              <a:rPr lang="en" dirty="0"/>
              <a:t> del documento final.</a:t>
            </a:r>
            <a:endParaRPr dirty="0"/>
          </a:p>
          <a:p>
            <a:pPr marL="457200" lvl="0" indent="-342900" algn="l" rtl="0">
              <a:spcBef>
                <a:spcPts val="0"/>
              </a:spcBef>
              <a:spcAft>
                <a:spcPts val="0"/>
              </a:spcAft>
              <a:buSzPts val="1800"/>
              <a:buChar char="●"/>
            </a:pPr>
            <a:r>
              <a:rPr lang="en" dirty="0"/>
              <a:t>Correcciones ignoradas.</a:t>
            </a:r>
            <a:endParaRPr dirty="0"/>
          </a:p>
          <a:p>
            <a:pPr marL="457200" lvl="0" indent="-342900" algn="l" rtl="0">
              <a:spcBef>
                <a:spcPts val="0"/>
              </a:spcBef>
              <a:spcAft>
                <a:spcPts val="0"/>
              </a:spcAft>
              <a:buSzPts val="1800"/>
              <a:buChar char="●"/>
            </a:pPr>
            <a:r>
              <a:rPr lang="en" dirty="0"/>
              <a:t>Violaciones del protocolo de revisión.</a:t>
            </a:r>
            <a:endParaRPr dirty="0"/>
          </a:p>
        </p:txBody>
      </p:sp>
      <p:pic>
        <p:nvPicPr>
          <p:cNvPr id="70" name="Google Shape;70;p15"/>
          <p:cNvPicPr preferRelativeResize="0"/>
          <p:nvPr/>
        </p:nvPicPr>
        <p:blipFill>
          <a:blip r:embed="rId3">
            <a:alphaModFix/>
          </a:blip>
          <a:stretch>
            <a:fillRect/>
          </a:stretch>
        </p:blipFill>
        <p:spPr>
          <a:xfrm>
            <a:off x="1705413" y="2681413"/>
            <a:ext cx="1165375" cy="11653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16"/>
          <p:cNvPicPr preferRelativeResize="0"/>
          <p:nvPr/>
        </p:nvPicPr>
        <p:blipFill rotWithShape="1">
          <a:blip r:embed="rId3">
            <a:alphaModFix amt="39000"/>
          </a:blip>
          <a:srcRect t="7813" b="7813"/>
          <a:stretch/>
        </p:blipFill>
        <p:spPr>
          <a:xfrm>
            <a:off x="0" y="0"/>
            <a:ext cx="9144004" cy="5143502"/>
          </a:xfrm>
          <a:prstGeom prst="rect">
            <a:avLst/>
          </a:prstGeom>
          <a:noFill/>
          <a:ln w="9525" cap="flat" cmpd="sng">
            <a:solidFill>
              <a:schemeClr val="dk2"/>
            </a:solidFill>
            <a:prstDash val="solid"/>
            <a:round/>
            <a:headEnd type="none" w="sm" len="sm"/>
            <a:tailEnd type="none" w="sm" len="sm"/>
          </a:ln>
        </p:spPr>
      </p:pic>
      <p:sp>
        <p:nvSpPr>
          <p:cNvPr id="76" name="Google Shape;76;p1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Proceso</a:t>
            </a:r>
            <a:endParaRPr/>
          </a:p>
        </p:txBody>
      </p:sp>
      <p:pic>
        <p:nvPicPr>
          <p:cNvPr id="77" name="Google Shape;77;p16"/>
          <p:cNvPicPr preferRelativeResize="0"/>
          <p:nvPr/>
        </p:nvPicPr>
        <p:blipFill>
          <a:blip r:embed="rId4">
            <a:alphaModFix/>
          </a:blip>
          <a:stretch>
            <a:fillRect/>
          </a:stretch>
        </p:blipFill>
        <p:spPr>
          <a:xfrm>
            <a:off x="3920975" y="3153175"/>
            <a:ext cx="1393975" cy="1393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7"/>
          <p:cNvPicPr preferRelativeResize="0"/>
          <p:nvPr/>
        </p:nvPicPr>
        <p:blipFill rotWithShape="1">
          <a:blip r:embed="rId3">
            <a:alphaModFix amt="9000"/>
          </a:blip>
          <a:srcRect t="7813" b="7813"/>
          <a:stretch/>
        </p:blipFill>
        <p:spPr>
          <a:xfrm>
            <a:off x="0" y="0"/>
            <a:ext cx="9144000" cy="5143497"/>
          </a:xfrm>
          <a:prstGeom prst="rect">
            <a:avLst/>
          </a:prstGeom>
          <a:noFill/>
          <a:ln w="9525" cap="flat" cmpd="sng">
            <a:solidFill>
              <a:schemeClr val="dk2"/>
            </a:solidFill>
            <a:prstDash val="solid"/>
            <a:round/>
            <a:headEnd type="none" w="sm" len="sm"/>
            <a:tailEnd type="none" w="sm" len="sm"/>
          </a:ln>
        </p:spPr>
      </p:pic>
      <p:sp>
        <p:nvSpPr>
          <p:cNvPr id="83" name="Google Shape;83;p1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Solución</a:t>
            </a:r>
            <a:endParaRPr/>
          </a:p>
        </p:txBody>
      </p:sp>
      <p:pic>
        <p:nvPicPr>
          <p:cNvPr id="84" name="Google Shape;84;p17"/>
          <p:cNvPicPr preferRelativeResize="0"/>
          <p:nvPr/>
        </p:nvPicPr>
        <p:blipFill>
          <a:blip r:embed="rId4">
            <a:alphaModFix/>
          </a:blip>
          <a:stretch>
            <a:fillRect/>
          </a:stretch>
        </p:blipFill>
        <p:spPr>
          <a:xfrm>
            <a:off x="4121638" y="3134575"/>
            <a:ext cx="900725" cy="900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Despcripción</a:t>
            </a:r>
            <a:endParaRPr/>
          </a:p>
        </p:txBody>
      </p:sp>
      <p:sp>
        <p:nvSpPr>
          <p:cNvPr id="90" name="Google Shape;90;p18"/>
          <p:cNvSpPr txBox="1">
            <a:spLocks noGrp="1"/>
          </p:cNvSpPr>
          <p:nvPr>
            <p:ph type="body" idx="1"/>
          </p:nvPr>
        </p:nvSpPr>
        <p:spPr>
          <a:xfrm>
            <a:off x="860250" y="1167400"/>
            <a:ext cx="7423500" cy="3416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t>La solución propuesta consiste en el desarrollo de una plataforma web, que asista en la elaboración y revisión de los  Programas de Estudio de las Unidades de Aprendizaje de un Plan de Estudios, que se encuentre en proceso de diseño o rediseño.</a:t>
            </a:r>
            <a:endParaRPr/>
          </a:p>
          <a:p>
            <a:pPr marL="0" lvl="0" indent="0" algn="l" rtl="0">
              <a:spcBef>
                <a:spcPts val="1600"/>
              </a:spcBef>
              <a:spcAft>
                <a:spcPts val="1600"/>
              </a:spcAft>
              <a:buNone/>
            </a:pPr>
            <a:endParaRPr/>
          </a:p>
        </p:txBody>
      </p:sp>
      <p:pic>
        <p:nvPicPr>
          <p:cNvPr id="91" name="Google Shape;91;p18"/>
          <p:cNvPicPr preferRelativeResize="0"/>
          <p:nvPr/>
        </p:nvPicPr>
        <p:blipFill>
          <a:blip r:embed="rId3">
            <a:alphaModFix/>
          </a:blip>
          <a:stretch>
            <a:fillRect/>
          </a:stretch>
        </p:blipFill>
        <p:spPr>
          <a:xfrm>
            <a:off x="7759338" y="281013"/>
            <a:ext cx="900725" cy="900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Despcripción</a:t>
            </a:r>
            <a:endParaRPr/>
          </a:p>
        </p:txBody>
      </p:sp>
      <p:sp>
        <p:nvSpPr>
          <p:cNvPr id="97" name="Google Shape;97;p19"/>
          <p:cNvSpPr txBox="1">
            <a:spLocks noGrp="1"/>
          </p:cNvSpPr>
          <p:nvPr>
            <p:ph type="body" idx="1"/>
          </p:nvPr>
        </p:nvSpPr>
        <p:spPr>
          <a:xfrm>
            <a:off x="815550" y="1145025"/>
            <a:ext cx="7512900" cy="3416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Clr>
                <a:schemeClr val="dk1"/>
              </a:buClr>
              <a:buSzPts val="1100"/>
              <a:buFont typeface="Arial"/>
              <a:buNone/>
            </a:pPr>
            <a:r>
              <a:rPr lang="en"/>
              <a:t>El nuevo proceso consiste en ingresar al sistema información del Mapa Curricular correspondiente al Plan de Estudios, para asegurar que ciertos datos de las Unidades de Aprendizaje, como el nombre y los créditos, sean los ya aprobados. Después permite su revisión para hacer correcciones, de ser necesarias.</a:t>
            </a:r>
            <a:endParaRPr/>
          </a:p>
          <a:p>
            <a:pPr marL="0" lvl="0" indent="0" algn="just" rtl="0">
              <a:spcBef>
                <a:spcPts val="1600"/>
              </a:spcBef>
              <a:spcAft>
                <a:spcPts val="0"/>
              </a:spcAft>
              <a:buClr>
                <a:schemeClr val="dk1"/>
              </a:buClr>
              <a:buSzPts val="1100"/>
              <a:buFont typeface="Arial"/>
              <a:buNone/>
            </a:pPr>
            <a:endParaRPr/>
          </a:p>
          <a:p>
            <a:pPr marL="0" lvl="0" indent="0" algn="just" rtl="0">
              <a:spcBef>
                <a:spcPts val="1600"/>
              </a:spcBef>
              <a:spcAft>
                <a:spcPts val="1600"/>
              </a:spcAft>
              <a:buNone/>
            </a:pPr>
            <a:endParaRPr/>
          </a:p>
        </p:txBody>
      </p:sp>
      <p:pic>
        <p:nvPicPr>
          <p:cNvPr id="98" name="Google Shape;98;p19"/>
          <p:cNvPicPr preferRelativeResize="0"/>
          <p:nvPr/>
        </p:nvPicPr>
        <p:blipFill>
          <a:blip r:embed="rId3">
            <a:alphaModFix/>
          </a:blip>
          <a:stretch>
            <a:fillRect/>
          </a:stretch>
        </p:blipFill>
        <p:spPr>
          <a:xfrm>
            <a:off x="7759338" y="281013"/>
            <a:ext cx="900725" cy="900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Despcripción</a:t>
            </a:r>
            <a:endParaRPr/>
          </a:p>
        </p:txBody>
      </p:sp>
      <p:sp>
        <p:nvSpPr>
          <p:cNvPr id="104" name="Google Shape;104;p20"/>
          <p:cNvSpPr txBox="1">
            <a:spLocks noGrp="1"/>
          </p:cNvSpPr>
          <p:nvPr>
            <p:ph type="body" idx="1"/>
          </p:nvPr>
        </p:nvSpPr>
        <p:spPr>
          <a:xfrm>
            <a:off x="673950" y="1080875"/>
            <a:ext cx="7796100" cy="3411900"/>
          </a:xfrm>
          <a:prstGeom prst="rect">
            <a:avLst/>
          </a:prstGeom>
        </p:spPr>
        <p:txBody>
          <a:bodyPr spcFirstLastPara="1" wrap="square" lIns="91425" tIns="91425" rIns="91425" bIns="91425" anchor="ctr" anchorCtr="0">
            <a:noAutofit/>
          </a:bodyPr>
          <a:lstStyle/>
          <a:p>
            <a:pPr marL="0" lvl="0" indent="0" algn="just" rtl="0">
              <a:spcBef>
                <a:spcPts val="0"/>
              </a:spcBef>
              <a:spcAft>
                <a:spcPts val="1600"/>
              </a:spcAft>
              <a:buClr>
                <a:schemeClr val="dk1"/>
              </a:buClr>
              <a:buSzPts val="1100"/>
              <a:buFont typeface="Arial"/>
              <a:buNone/>
            </a:pPr>
            <a:r>
              <a:rPr lang="en" dirty="0"/>
              <a:t>Una vez aprobada la información que está en el sistema, sigue la elaboración de los Programas de Estudio de las Unidades de Aprendizaje, que se realiza de manera seccionada al igual que su revisión. Una vez finalizada y aprobada la Unidad de Aprendizaje, se puede visualizar el PDF resultante.</a:t>
            </a:r>
            <a:endParaRPr dirty="0"/>
          </a:p>
        </p:txBody>
      </p:sp>
      <p:pic>
        <p:nvPicPr>
          <p:cNvPr id="105" name="Google Shape;105;p20"/>
          <p:cNvPicPr preferRelativeResize="0"/>
          <p:nvPr/>
        </p:nvPicPr>
        <p:blipFill>
          <a:blip r:embed="rId3">
            <a:alphaModFix/>
          </a:blip>
          <a:stretch>
            <a:fillRect/>
          </a:stretch>
        </p:blipFill>
        <p:spPr>
          <a:xfrm>
            <a:off x="7759338" y="281013"/>
            <a:ext cx="900725" cy="900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Objetivos</a:t>
            </a:r>
            <a:endParaRPr/>
          </a:p>
        </p:txBody>
      </p:sp>
      <p:sp>
        <p:nvSpPr>
          <p:cNvPr id="111" name="Google Shape;111;p21"/>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Establecer el control de usuarios para lograr un control sobre los cambios y seguir el protocolo.</a:t>
            </a:r>
            <a:endParaRPr/>
          </a:p>
          <a:p>
            <a:pPr marL="457200" lvl="0" indent="-317500" algn="l" rtl="0">
              <a:spcBef>
                <a:spcPts val="0"/>
              </a:spcBef>
              <a:spcAft>
                <a:spcPts val="0"/>
              </a:spcAft>
              <a:buSzPts val="1400"/>
              <a:buChar char="●"/>
            </a:pPr>
            <a:r>
              <a:rPr lang="en"/>
              <a:t>Registrar y revisar de manera seccionada la información del plan de estudios y planes de estudio.</a:t>
            </a:r>
            <a:endParaRPr/>
          </a:p>
          <a:p>
            <a:pPr marL="457200" lvl="0" indent="-317500" algn="l" rtl="0">
              <a:spcBef>
                <a:spcPts val="0"/>
              </a:spcBef>
              <a:spcAft>
                <a:spcPts val="0"/>
              </a:spcAft>
              <a:buSzPts val="1400"/>
              <a:buChar char="●"/>
            </a:pPr>
            <a:r>
              <a:rPr lang="en"/>
              <a:t>Generar el documento de Unidad de Aprendizaje de acuerdo a las plantillas proporcionadas por la Dirección de Educación Superior.</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112" name="Google Shape;112;p2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Calcular los datos que pueden ser obtenidos con la información proporcionada previamente.</a:t>
            </a:r>
            <a:endParaRPr/>
          </a:p>
          <a:p>
            <a:pPr marL="457200" lvl="0" indent="-317500" algn="l" rtl="0">
              <a:spcBef>
                <a:spcPts val="0"/>
              </a:spcBef>
              <a:spcAft>
                <a:spcPts val="0"/>
              </a:spcAft>
              <a:buSzPts val="1400"/>
              <a:buChar char="●"/>
            </a:pPr>
            <a:r>
              <a:rPr lang="en"/>
              <a:t> Evitar redundancia de registro de información.</a:t>
            </a:r>
            <a:endParaRPr/>
          </a:p>
          <a:p>
            <a:pPr marL="457200" lvl="0" indent="-317500" algn="l" rtl="0">
              <a:spcBef>
                <a:spcPts val="0"/>
              </a:spcBef>
              <a:spcAft>
                <a:spcPts val="0"/>
              </a:spcAft>
              <a:buSzPts val="1400"/>
              <a:buChar char="●"/>
            </a:pPr>
            <a:r>
              <a:rPr lang="en"/>
              <a:t>Guardar las correcciones señaladas a lo largo del proceso sobre un Programa de Estudios para así tener evidencia de las correcciones que debieron hacerse.</a:t>
            </a:r>
            <a:endParaRPr/>
          </a:p>
        </p:txBody>
      </p:sp>
      <p:pic>
        <p:nvPicPr>
          <p:cNvPr id="113" name="Google Shape;113;p21"/>
          <p:cNvPicPr preferRelativeResize="0"/>
          <p:nvPr/>
        </p:nvPicPr>
        <p:blipFill>
          <a:blip r:embed="rId3">
            <a:alphaModFix/>
          </a:blip>
          <a:stretch>
            <a:fillRect/>
          </a:stretch>
        </p:blipFill>
        <p:spPr>
          <a:xfrm>
            <a:off x="3925963" y="3851425"/>
            <a:ext cx="1292075" cy="1292075"/>
          </a:xfrm>
          <a:prstGeom prst="rect">
            <a:avLst/>
          </a:prstGeom>
          <a:noFill/>
          <a:ln>
            <a:noFill/>
          </a:ln>
        </p:spPr>
      </p:pic>
      <p:pic>
        <p:nvPicPr>
          <p:cNvPr id="3" name="Imagen 2" descr="Imagen que contiene exterior, suelo&#10;&#10;Descripción generada automáticamente">
            <a:extLst>
              <a:ext uri="{FF2B5EF4-FFF2-40B4-BE49-F238E27FC236}">
                <a16:creationId xmlns:a16="http://schemas.microsoft.com/office/drawing/2014/main" id="{BAFAE00D-3031-44DA-ACEC-D2EB6A5181BD}"/>
              </a:ext>
            </a:extLst>
          </p:cNvPr>
          <p:cNvPicPr>
            <a:picLocks noChangeAspect="1"/>
          </p:cNvPicPr>
          <p:nvPr/>
        </p:nvPicPr>
        <p:blipFill>
          <a:blip r:embed="rId4">
            <a:alphaModFix amt="40000"/>
            <a:extLst>
              <a:ext uri="{BEBA8EAE-BF5A-486C-A8C5-ECC9F3942E4B}">
                <a14:imgProps xmlns:a14="http://schemas.microsoft.com/office/drawing/2010/main">
                  <a14:imgLayer r:embed="rId5">
                    <a14:imgEffect>
                      <a14:sharpenSoften amount="68000"/>
                    </a14:imgEffect>
                    <a14:imgEffect>
                      <a14:brightnessContrast contrast="19000"/>
                    </a14:imgEffect>
                  </a14:imgLayer>
                </a14:imgProps>
              </a:ext>
              <a:ext uri="{837473B0-CC2E-450A-ABE3-18F120FF3D39}">
                <a1611:picAttrSrcUrl xmlns:a1611="http://schemas.microsoft.com/office/drawing/2016/11/main" r:id="rId6"/>
              </a:ext>
            </a:extLst>
          </a:blip>
          <a:stretch>
            <a:fillRect/>
          </a:stretch>
        </p:blipFill>
        <p:spPr>
          <a:xfrm>
            <a:off x="0" y="0"/>
            <a:ext cx="9144000" cy="1017725"/>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306</Words>
  <Application>Microsoft Office PowerPoint</Application>
  <PresentationFormat>Presentación en pantalla (16:9)</PresentationFormat>
  <Paragraphs>29</Paragraphs>
  <Slides>10</Slides>
  <Notes>10</Notes>
  <HiddenSlides>0</HiddenSlides>
  <MMClips>0</MMClips>
  <ScaleCrop>false</ScaleCrop>
  <HeadingPairs>
    <vt:vector size="6" baseType="variant">
      <vt:variant>
        <vt:lpstr>Fuentes usadas</vt:lpstr>
      </vt:variant>
      <vt:variant>
        <vt:i4>1</vt:i4>
      </vt:variant>
      <vt:variant>
        <vt:lpstr>Tema</vt:lpstr>
      </vt:variant>
      <vt:variant>
        <vt:i4>1</vt:i4>
      </vt:variant>
      <vt:variant>
        <vt:lpstr>Títulos de diapositiva</vt:lpstr>
      </vt:variant>
      <vt:variant>
        <vt:i4>10</vt:i4>
      </vt:variant>
    </vt:vector>
  </HeadingPairs>
  <TitlesOfParts>
    <vt:vector size="12" baseType="lpstr">
      <vt:lpstr>Arial</vt:lpstr>
      <vt:lpstr>Simple Light</vt:lpstr>
      <vt:lpstr>SISTEMA AUXILIAR PARA LA REVISIÓN DE PROGRAMAS DE ESTUDIO</vt:lpstr>
      <vt:lpstr>Índice</vt:lpstr>
      <vt:lpstr>Probemática</vt:lpstr>
      <vt:lpstr>Proceso</vt:lpstr>
      <vt:lpstr>Solución</vt:lpstr>
      <vt:lpstr>Despcripción</vt:lpstr>
      <vt:lpstr>Despcripción</vt:lpstr>
      <vt:lpstr>Despcripción</vt:lpstr>
      <vt:lpstr>Objetivos</vt:lpstr>
      <vt:lpstr>Pruebas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 AUXILIAR PARA LA REVISIÓN DE PROGRAMAS DE ESTUDIO</dc:title>
  <cp:lastModifiedBy>Dolores P Garcilazo</cp:lastModifiedBy>
  <cp:revision>1</cp:revision>
  <dcterms:modified xsi:type="dcterms:W3CDTF">2018-12-10T19:10:49Z</dcterms:modified>
</cp:coreProperties>
</file>